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314D76-03D3-497D-8D13-78DDCB01832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AA150E6-1E58-4A95-828B-7C64967EA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B343E16-1FD5-45B2-BC52-C251D2ECA84A}"/>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5" name="Нижний колонтитул 4">
            <a:extLst>
              <a:ext uri="{FF2B5EF4-FFF2-40B4-BE49-F238E27FC236}">
                <a16:creationId xmlns:a16="http://schemas.microsoft.com/office/drawing/2014/main" id="{68A73950-F9F5-4E1F-A783-4E87C32FDAA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10F0F6F-1B81-45C1-8EC3-8FF98FE0569C}"/>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3348580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84D8A9-BDFC-409B-877D-EBBDE2AED56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8227CC5-3C4E-43BD-B561-D6D26BD4172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4B5A95-3998-4379-93EE-0CA8D4E4C115}"/>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5" name="Нижний колонтитул 4">
            <a:extLst>
              <a:ext uri="{FF2B5EF4-FFF2-40B4-BE49-F238E27FC236}">
                <a16:creationId xmlns:a16="http://schemas.microsoft.com/office/drawing/2014/main" id="{568A3C63-ACE4-4E3F-BFF5-E35F1C8F61D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C5EBFD3-F426-4848-BB8B-AE4FC9940889}"/>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59831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E5F7EAE-8862-4E66-BA4E-AC4D37AB6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7F0518A-5F78-4C25-B50F-8BA9E0E0F44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EEE933D-93C3-42F5-A55B-C81B0D589341}"/>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5" name="Нижний колонтитул 4">
            <a:extLst>
              <a:ext uri="{FF2B5EF4-FFF2-40B4-BE49-F238E27FC236}">
                <a16:creationId xmlns:a16="http://schemas.microsoft.com/office/drawing/2014/main" id="{8FC8EA88-8D38-4638-9E85-52B5B7CF1DE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E2CCD3E-F869-44B9-A621-44D346D7FEC6}"/>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402330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2BCB14-176D-428F-89F2-62F13C50F26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650835E-B3B9-4C57-8DF7-B74AAC3AD8F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EDF1367-A053-4141-BDCE-15F6082ED7CC}"/>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5" name="Нижний колонтитул 4">
            <a:extLst>
              <a:ext uri="{FF2B5EF4-FFF2-40B4-BE49-F238E27FC236}">
                <a16:creationId xmlns:a16="http://schemas.microsoft.com/office/drawing/2014/main" id="{1D493DF7-87A1-41EC-8F73-A22F9458AB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CDE6141-AB40-413B-8824-1FB40B7063EA}"/>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356058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A4F2F9-48CC-453E-9641-705D588C40B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B8976EF-5218-4AAF-BED9-727937D16B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BC33ED0-7A64-45F9-939F-974A3179D910}"/>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5" name="Нижний колонтитул 4">
            <a:extLst>
              <a:ext uri="{FF2B5EF4-FFF2-40B4-BE49-F238E27FC236}">
                <a16:creationId xmlns:a16="http://schemas.microsoft.com/office/drawing/2014/main" id="{B45C9DEE-03A1-4E5B-9C1D-368CDD1B7C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E87951D-DC25-40AF-A8EC-A6FEC7A238BC}"/>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2521554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07333E-E7E0-4B45-8978-E2D1E5A5FCA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1246190-E16C-4239-9352-4C59CBC7797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57F5943-43FB-4717-BAA1-44CDECBC5E8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5F90980-02DA-4131-AE32-93DD5CDA76A1}"/>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6" name="Нижний колонтитул 5">
            <a:extLst>
              <a:ext uri="{FF2B5EF4-FFF2-40B4-BE49-F238E27FC236}">
                <a16:creationId xmlns:a16="http://schemas.microsoft.com/office/drawing/2014/main" id="{0ECA503E-4209-4A84-887F-1EECA0CDB73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F56F770-32FD-431B-A219-8F0B6B0E4B58}"/>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3518958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694C03-EC31-4AA2-A7F3-44BEBB9DBE1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0A4341B-033F-4121-B02C-D43F978EC1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83624D2-D1BF-49EC-BB45-96FEAFD9A10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D3599A4-1987-4EBA-AC59-5968021BB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714FEC8-191C-4A39-89C5-BE1E671D906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2A8A3D6-E8CE-47E6-8FE5-B0084CEFB0CE}"/>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8" name="Нижний колонтитул 7">
            <a:extLst>
              <a:ext uri="{FF2B5EF4-FFF2-40B4-BE49-F238E27FC236}">
                <a16:creationId xmlns:a16="http://schemas.microsoft.com/office/drawing/2014/main" id="{044B01D6-21CE-4D23-8B14-034A9C55CC8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CE782DA-A33A-46E7-9BAF-833516AF9C80}"/>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78278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C2F347-B7FC-4796-B539-AB1C4129573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FEA0C9B-9307-405D-9EDE-AF62F9A338DC}"/>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4" name="Нижний колонтитул 3">
            <a:extLst>
              <a:ext uri="{FF2B5EF4-FFF2-40B4-BE49-F238E27FC236}">
                <a16:creationId xmlns:a16="http://schemas.microsoft.com/office/drawing/2014/main" id="{C4C3E37C-34FF-4E00-ABE3-1E00834CF21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0362AAB-CAC1-400D-BD35-8F2E0C7045FF}"/>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421720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C956CE0-766A-41BF-8B38-F7EA7BECD1F3}"/>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3" name="Нижний колонтитул 2">
            <a:extLst>
              <a:ext uri="{FF2B5EF4-FFF2-40B4-BE49-F238E27FC236}">
                <a16:creationId xmlns:a16="http://schemas.microsoft.com/office/drawing/2014/main" id="{93D308C9-4C4A-4EA6-A9B7-8409D1C23DF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2B0386C-F3B9-4BD5-96D5-2213A504ED6D}"/>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315399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1D2845-005C-4CF4-A933-88FE1B030E2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C597EE2-AFFD-42D2-A1D5-3025B6536D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3A8D84B-8864-4136-8C84-30B1D8A6C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6D83E54-AF77-4990-ADF8-55FC76CAC17F}"/>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6" name="Нижний колонтитул 5">
            <a:extLst>
              <a:ext uri="{FF2B5EF4-FFF2-40B4-BE49-F238E27FC236}">
                <a16:creationId xmlns:a16="http://schemas.microsoft.com/office/drawing/2014/main" id="{427258F8-C8C4-4E7F-832E-1347DC1F673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711A04D-AED7-442D-8D96-8C500E55A472}"/>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10770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803802-821C-40A3-B6C3-5AE1132414D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FBE25BD-CFC3-4C7D-BC84-9CE698421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1E51706-28B0-41BD-857D-1F3E9ACE8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35CCA69-B6C8-4FBA-BB96-86DBBA8EB69A}"/>
              </a:ext>
            </a:extLst>
          </p:cNvPr>
          <p:cNvSpPr>
            <a:spLocks noGrp="1"/>
          </p:cNvSpPr>
          <p:nvPr>
            <p:ph type="dt" sz="half" idx="10"/>
          </p:nvPr>
        </p:nvSpPr>
        <p:spPr/>
        <p:txBody>
          <a:bodyPr/>
          <a:lstStyle/>
          <a:p>
            <a:fld id="{D066F3DC-FE9D-4E56-ABE8-1F06AEFB6281}" type="datetimeFigureOut">
              <a:rPr lang="ru-RU" smtClean="0"/>
              <a:t>04.12.2023</a:t>
            </a:fld>
            <a:endParaRPr lang="ru-RU"/>
          </a:p>
        </p:txBody>
      </p:sp>
      <p:sp>
        <p:nvSpPr>
          <p:cNvPr id="6" name="Нижний колонтитул 5">
            <a:extLst>
              <a:ext uri="{FF2B5EF4-FFF2-40B4-BE49-F238E27FC236}">
                <a16:creationId xmlns:a16="http://schemas.microsoft.com/office/drawing/2014/main" id="{38FD9803-1E80-4F49-9A46-DD211570AA1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DD5861C-61C9-41C5-891F-BDE0A19AD11F}"/>
              </a:ext>
            </a:extLst>
          </p:cNvPr>
          <p:cNvSpPr>
            <a:spLocks noGrp="1"/>
          </p:cNvSpPr>
          <p:nvPr>
            <p:ph type="sldNum" sz="quarter" idx="12"/>
          </p:nvPr>
        </p:nvSpPr>
        <p:spPr/>
        <p:txBody>
          <a:bodyPr/>
          <a:lstStyle/>
          <a:p>
            <a:fld id="{77DA035D-2AD7-41F2-B47E-017A9606B9C0}" type="slidenum">
              <a:rPr lang="ru-RU" smtClean="0"/>
              <a:t>‹#›</a:t>
            </a:fld>
            <a:endParaRPr lang="ru-RU"/>
          </a:p>
        </p:txBody>
      </p:sp>
    </p:spTree>
    <p:extLst>
      <p:ext uri="{BB962C8B-B14F-4D97-AF65-F5344CB8AC3E}">
        <p14:creationId xmlns:p14="http://schemas.microsoft.com/office/powerpoint/2010/main" val="375575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171F5-8C86-4B3B-99D2-6B8A2A8D7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0034669-E8BF-4299-B546-294BD86AC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9C24AE0-FDD1-4895-BCDC-9CF353AAF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6F3DC-FE9D-4E56-ABE8-1F06AEFB6281}" type="datetimeFigureOut">
              <a:rPr lang="ru-RU" smtClean="0"/>
              <a:t>04.12.2023</a:t>
            </a:fld>
            <a:endParaRPr lang="ru-RU"/>
          </a:p>
        </p:txBody>
      </p:sp>
      <p:sp>
        <p:nvSpPr>
          <p:cNvPr id="5" name="Нижний колонтитул 4">
            <a:extLst>
              <a:ext uri="{FF2B5EF4-FFF2-40B4-BE49-F238E27FC236}">
                <a16:creationId xmlns:a16="http://schemas.microsoft.com/office/drawing/2014/main" id="{EE21AF96-DAC3-4EBE-88B8-0C47B6ADDD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EDDF13A-E1CA-4C49-979C-C4D6CFD07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A035D-2AD7-41F2-B47E-017A9606B9C0}" type="slidenum">
              <a:rPr lang="ru-RU" smtClean="0"/>
              <a:t>‹#›</a:t>
            </a:fld>
            <a:endParaRPr lang="ru-RU"/>
          </a:p>
        </p:txBody>
      </p:sp>
    </p:spTree>
    <p:extLst>
      <p:ext uri="{BB962C8B-B14F-4D97-AF65-F5344CB8AC3E}">
        <p14:creationId xmlns:p14="http://schemas.microsoft.com/office/powerpoint/2010/main" val="1107927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5AD34B-CD04-45B2-9DA7-6CBDF89448F6}"/>
              </a:ext>
            </a:extLst>
          </p:cNvPr>
          <p:cNvSpPr>
            <a:spLocks noGrp="1"/>
          </p:cNvSpPr>
          <p:nvPr>
            <p:ph type="ctrTitle"/>
          </p:nvPr>
        </p:nvSpPr>
        <p:spPr>
          <a:xfrm>
            <a:off x="206477" y="420563"/>
            <a:ext cx="11408639" cy="817403"/>
          </a:xfrm>
        </p:spPr>
        <p:txBody>
          <a:bodyPr anchor="b">
            <a:normAutofit/>
          </a:bodyPr>
          <a:lstStyle/>
          <a:p>
            <a:pPr algn="just"/>
            <a:r>
              <a:rPr lang="ru-RU" sz="2400" dirty="0">
                <a:latin typeface="Times New Roman" panose="02020603050405020304" pitchFamily="18" charset="0"/>
                <a:cs typeface="Times New Roman" panose="02020603050405020304" pitchFamily="18" charset="0"/>
              </a:rPr>
              <a:t>24 ноября в Волжском филиале «ПГТУ» состоялся классный час на тему «Наставник в моей будущей профессии. Введение в специальность».</a:t>
            </a:r>
          </a:p>
        </p:txBody>
      </p:sp>
      <p:pic>
        <p:nvPicPr>
          <p:cNvPr id="9" name="Рисунок 8">
            <a:extLst>
              <a:ext uri="{FF2B5EF4-FFF2-40B4-BE49-F238E27FC236}">
                <a16:creationId xmlns:a16="http://schemas.microsoft.com/office/drawing/2014/main" id="{96AEE207-6758-4592-A4D2-7813A495C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84" y="2600640"/>
            <a:ext cx="4945819" cy="3698560"/>
          </a:xfrm>
          <a:prstGeom prst="rect">
            <a:avLst/>
          </a:prstGeom>
        </p:spPr>
      </p:pic>
      <p:pic>
        <p:nvPicPr>
          <p:cNvPr id="6" name="Рисунок 5">
            <a:extLst>
              <a:ext uri="{FF2B5EF4-FFF2-40B4-BE49-F238E27FC236}">
                <a16:creationId xmlns:a16="http://schemas.microsoft.com/office/drawing/2014/main" id="{FEAA4708-6A4B-445D-838E-A0EBDDF25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039" y="2600640"/>
            <a:ext cx="5698077" cy="3698560"/>
          </a:xfrm>
          <a:prstGeom prst="rect">
            <a:avLst/>
          </a:prstGeom>
        </p:spPr>
      </p:pic>
    </p:spTree>
    <p:extLst>
      <p:ext uri="{BB962C8B-B14F-4D97-AF65-F5344CB8AC3E}">
        <p14:creationId xmlns:p14="http://schemas.microsoft.com/office/powerpoint/2010/main" val="2105542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5449D3B9-D162-4AD2-B9E6-D51E7ECF2CF9}"/>
              </a:ext>
            </a:extLst>
          </p:cNvPr>
          <p:cNvSpPr>
            <a:spLocks noGrp="1"/>
          </p:cNvSpPr>
          <p:nvPr>
            <p:ph type="ctrTitle"/>
          </p:nvPr>
        </p:nvSpPr>
        <p:spPr>
          <a:xfrm>
            <a:off x="410817" y="278296"/>
            <a:ext cx="5685183" cy="2195504"/>
          </a:xfrm>
        </p:spPr>
        <p:txBody>
          <a:bodyPr>
            <a:noAutofit/>
          </a:bodyPr>
          <a:lstStyle/>
          <a:p>
            <a:r>
              <a:rPr lang="ru-RU" sz="2400" dirty="0">
                <a:latin typeface="Times New Roman" panose="02020603050405020304" pitchFamily="18" charset="0"/>
                <a:cs typeface="Times New Roman" panose="02020603050405020304" pitchFamily="18" charset="0"/>
              </a:rPr>
              <a:t>Выступила студентка группы ТКПД – 11 Тимофеева Аделина. Она рассказала, что работает на Марийском Целлюлозно-Бумажном Комбинате. Мы узнали историю открытия, развития комбината.</a:t>
            </a:r>
          </a:p>
        </p:txBody>
      </p:sp>
      <p:sp>
        <p:nvSpPr>
          <p:cNvPr id="6" name="Подзаголовок 5">
            <a:extLst>
              <a:ext uri="{FF2B5EF4-FFF2-40B4-BE49-F238E27FC236}">
                <a16:creationId xmlns:a16="http://schemas.microsoft.com/office/drawing/2014/main" id="{C2AA4C15-1B08-42AD-8DCB-DF2033E115B0}"/>
              </a:ext>
            </a:extLst>
          </p:cNvPr>
          <p:cNvSpPr>
            <a:spLocks noGrp="1"/>
          </p:cNvSpPr>
          <p:nvPr>
            <p:ph type="subTitle" idx="1"/>
          </p:nvPr>
        </p:nvSpPr>
        <p:spPr>
          <a:xfrm flipV="1">
            <a:off x="1524000" y="5009323"/>
            <a:ext cx="3048000" cy="202758"/>
          </a:xfrm>
        </p:spPr>
        <p:txBody>
          <a:bodyPr>
            <a:normAutofit fontScale="32500" lnSpcReduction="20000"/>
          </a:bodyPr>
          <a:lstStyle/>
          <a:p>
            <a:endParaRPr lang="ru-RU" dirty="0"/>
          </a:p>
        </p:txBody>
      </p:sp>
      <p:pic>
        <p:nvPicPr>
          <p:cNvPr id="8" name="Рисунок 7">
            <a:extLst>
              <a:ext uri="{FF2B5EF4-FFF2-40B4-BE49-F238E27FC236}">
                <a16:creationId xmlns:a16="http://schemas.microsoft.com/office/drawing/2014/main" id="{C21113D8-0F65-4440-90B9-0669E40DB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680" y="1126437"/>
            <a:ext cx="4964694" cy="3723520"/>
          </a:xfrm>
          <a:prstGeom prst="rect">
            <a:avLst/>
          </a:prstGeom>
        </p:spPr>
      </p:pic>
      <p:pic>
        <p:nvPicPr>
          <p:cNvPr id="9" name="Рисунок 8">
            <a:extLst>
              <a:ext uri="{FF2B5EF4-FFF2-40B4-BE49-F238E27FC236}">
                <a16:creationId xmlns:a16="http://schemas.microsoft.com/office/drawing/2014/main" id="{46804DC4-97B5-43A7-87E1-A3594778BB38}"/>
              </a:ext>
            </a:extLst>
          </p:cNvPr>
          <p:cNvPicPr/>
          <p:nvPr/>
        </p:nvPicPr>
        <p:blipFill>
          <a:blip r:embed="rId3"/>
          <a:stretch/>
        </p:blipFill>
        <p:spPr>
          <a:xfrm>
            <a:off x="410817" y="2756793"/>
            <a:ext cx="5685182" cy="3723520"/>
          </a:xfrm>
          <a:prstGeom prst="rect">
            <a:avLst/>
          </a:prstGeom>
          <a:ln w="0">
            <a:noFill/>
          </a:ln>
        </p:spPr>
      </p:pic>
    </p:spTree>
    <p:extLst>
      <p:ext uri="{BB962C8B-B14F-4D97-AF65-F5344CB8AC3E}">
        <p14:creationId xmlns:p14="http://schemas.microsoft.com/office/powerpoint/2010/main" val="150697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CB500F-8646-4F41-863C-FBC87DBF7C81}"/>
              </a:ext>
            </a:extLst>
          </p:cNvPr>
          <p:cNvSpPr>
            <a:spLocks noGrp="1"/>
          </p:cNvSpPr>
          <p:nvPr>
            <p:ph type="title"/>
          </p:nvPr>
        </p:nvSpPr>
        <p:spPr>
          <a:xfrm>
            <a:off x="5810865" y="295548"/>
            <a:ext cx="6223819" cy="2725945"/>
          </a:xfrm>
        </p:spPr>
        <p:txBody>
          <a:bodyPr>
            <a:normAutofit/>
          </a:bodyPr>
          <a:lstStyle/>
          <a:p>
            <a:pPr algn="just"/>
            <a:r>
              <a:rPr lang="ru-RU" sz="2400" dirty="0">
                <a:latin typeface="Times New Roman" panose="02020603050405020304" pitchFamily="18" charset="0"/>
                <a:cs typeface="Times New Roman" panose="02020603050405020304" pitchFamily="18" charset="0"/>
              </a:rPr>
              <a:t>Аделина рассказала, в чем заключается ее работа, как производится бумага. Так же свою речь она дополнила интересными фактами про комбинат. Например, мы узнали, что при </a:t>
            </a:r>
            <a:r>
              <a:rPr lang="ru-RU" sz="2400" dirty="0" err="1">
                <a:latin typeface="Times New Roman" panose="02020603050405020304" pitchFamily="18" charset="0"/>
                <a:cs typeface="Times New Roman" panose="02020603050405020304" pitchFamily="18" charset="0"/>
              </a:rPr>
              <a:t>Д.Г.Вяткине</a:t>
            </a:r>
            <a:r>
              <a:rPr lang="ru-RU" sz="2400" dirty="0">
                <a:latin typeface="Times New Roman" panose="02020603050405020304" pitchFamily="18" charset="0"/>
                <a:cs typeface="Times New Roman" panose="02020603050405020304" pitchFamily="18" charset="0"/>
              </a:rPr>
              <a:t> было построено от МЦБК новое здание Дворца Культуры.</a:t>
            </a:r>
          </a:p>
        </p:txBody>
      </p:sp>
      <p:pic>
        <p:nvPicPr>
          <p:cNvPr id="4" name="Рисунок 3">
            <a:extLst>
              <a:ext uri="{FF2B5EF4-FFF2-40B4-BE49-F238E27FC236}">
                <a16:creationId xmlns:a16="http://schemas.microsoft.com/office/drawing/2014/main" id="{D008A81E-3E1C-47AB-BFFE-6D77D5B33222}"/>
              </a:ext>
            </a:extLst>
          </p:cNvPr>
          <p:cNvPicPr/>
          <p:nvPr/>
        </p:nvPicPr>
        <p:blipFill>
          <a:blip r:embed="rId2"/>
          <a:stretch/>
        </p:blipFill>
        <p:spPr>
          <a:xfrm>
            <a:off x="756689" y="295548"/>
            <a:ext cx="4812776" cy="2725946"/>
          </a:xfrm>
          <a:prstGeom prst="rect">
            <a:avLst/>
          </a:prstGeom>
          <a:ln w="0">
            <a:noFill/>
          </a:ln>
        </p:spPr>
      </p:pic>
      <p:pic>
        <p:nvPicPr>
          <p:cNvPr id="3" name="Рисунок 2">
            <a:extLst>
              <a:ext uri="{FF2B5EF4-FFF2-40B4-BE49-F238E27FC236}">
                <a16:creationId xmlns:a16="http://schemas.microsoft.com/office/drawing/2014/main" id="{F6324DB5-0B95-4816-91A9-397886464C57}"/>
              </a:ext>
            </a:extLst>
          </p:cNvPr>
          <p:cNvPicPr/>
          <p:nvPr/>
        </p:nvPicPr>
        <p:blipFill>
          <a:blip r:embed="rId3"/>
          <a:stretch/>
        </p:blipFill>
        <p:spPr>
          <a:xfrm>
            <a:off x="6459321" y="3302418"/>
            <a:ext cx="4975990" cy="3134864"/>
          </a:xfrm>
          <a:prstGeom prst="rect">
            <a:avLst/>
          </a:prstGeom>
          <a:ln w="0">
            <a:noFill/>
          </a:ln>
        </p:spPr>
      </p:pic>
      <p:pic>
        <p:nvPicPr>
          <p:cNvPr id="5" name="Рисунок 4">
            <a:extLst>
              <a:ext uri="{FF2B5EF4-FFF2-40B4-BE49-F238E27FC236}">
                <a16:creationId xmlns:a16="http://schemas.microsoft.com/office/drawing/2014/main" id="{FD8B2F5D-0A0A-4F9B-BF31-653BDC5DBF7F}"/>
              </a:ext>
            </a:extLst>
          </p:cNvPr>
          <p:cNvPicPr/>
          <p:nvPr/>
        </p:nvPicPr>
        <p:blipFill>
          <a:blip r:embed="rId4"/>
          <a:stretch/>
        </p:blipFill>
        <p:spPr>
          <a:xfrm>
            <a:off x="756689" y="3302418"/>
            <a:ext cx="4812776" cy="3134864"/>
          </a:xfrm>
          <a:prstGeom prst="rect">
            <a:avLst/>
          </a:prstGeom>
          <a:ln w="0">
            <a:noFill/>
          </a:ln>
        </p:spPr>
      </p:pic>
    </p:spTree>
    <p:extLst>
      <p:ext uri="{BB962C8B-B14F-4D97-AF65-F5344CB8AC3E}">
        <p14:creationId xmlns:p14="http://schemas.microsoft.com/office/powerpoint/2010/main" val="62540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3866D5-B8E5-4787-9E7A-F4A9C674E6C0}"/>
              </a:ext>
            </a:extLst>
          </p:cNvPr>
          <p:cNvSpPr>
            <a:spLocks noGrp="1"/>
          </p:cNvSpPr>
          <p:nvPr>
            <p:ph type="title"/>
          </p:nvPr>
        </p:nvSpPr>
        <p:spPr>
          <a:xfrm>
            <a:off x="414131" y="550655"/>
            <a:ext cx="6473366" cy="1940753"/>
          </a:xfrm>
        </p:spPr>
        <p:txBody>
          <a:bodyPr>
            <a:normAutofit/>
          </a:bodyPr>
          <a:lstStyle/>
          <a:p>
            <a:pPr algn="just"/>
            <a:r>
              <a:rPr lang="ru-RU" sz="2400" dirty="0">
                <a:latin typeface="Times New Roman" panose="02020603050405020304" pitchFamily="18" charset="0"/>
                <a:cs typeface="Times New Roman" panose="02020603050405020304" pitchFamily="18" charset="0"/>
              </a:rPr>
              <a:t>Игнатова Олеся, студентка группы ТКПД – 11, работает на заводе имени Горького. Ее работа связана с судостроением гражданских и военных судов.</a:t>
            </a:r>
          </a:p>
        </p:txBody>
      </p:sp>
      <p:pic>
        <p:nvPicPr>
          <p:cNvPr id="3" name="Picture 6" descr="https://avatars.dzeninfra.ru/get-zen_doc/9759668/pub_645c4e57c93abd4ad2648965_645c4e5bc93abd4ad2648a84/scale_1200">
            <a:extLst>
              <a:ext uri="{FF2B5EF4-FFF2-40B4-BE49-F238E27FC236}">
                <a16:creationId xmlns:a16="http://schemas.microsoft.com/office/drawing/2014/main" id="{09009176-058A-4DA4-9892-E380DAA21B8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89913" y="336948"/>
            <a:ext cx="4224683" cy="273270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7AE8B9FC-2420-490B-94BE-1E697711D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939" y="3429000"/>
            <a:ext cx="4648754" cy="2980670"/>
          </a:xfrm>
          <a:prstGeom prst="rect">
            <a:avLst/>
          </a:prstGeom>
        </p:spPr>
      </p:pic>
      <p:pic>
        <p:nvPicPr>
          <p:cNvPr id="6" name="Рисунок 5">
            <a:extLst>
              <a:ext uri="{FF2B5EF4-FFF2-40B4-BE49-F238E27FC236}">
                <a16:creationId xmlns:a16="http://schemas.microsoft.com/office/drawing/2014/main" id="{CC59BE0F-B840-459D-8796-062CEC5574AF}"/>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7000" contrast="25000"/>
                    </a14:imgEffect>
                  </a14:imgLayer>
                </a14:imgProps>
              </a:ext>
              <a:ext uri="{28A0092B-C50C-407E-A947-70E740481C1C}">
                <a14:useLocalDpi xmlns:a14="http://schemas.microsoft.com/office/drawing/2010/main" val="0"/>
              </a:ext>
            </a:extLst>
          </a:blip>
          <a:stretch>
            <a:fillRect/>
          </a:stretch>
        </p:blipFill>
        <p:spPr>
          <a:xfrm>
            <a:off x="625613" y="2633870"/>
            <a:ext cx="4648754" cy="3002608"/>
          </a:xfrm>
          <a:prstGeom prst="rect">
            <a:avLst/>
          </a:prstGeom>
        </p:spPr>
      </p:pic>
    </p:spTree>
    <p:extLst>
      <p:ext uri="{BB962C8B-B14F-4D97-AF65-F5344CB8AC3E}">
        <p14:creationId xmlns:p14="http://schemas.microsoft.com/office/powerpoint/2010/main" val="7474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EEDC0C-EC81-4A6E-B534-2F20F88E4E51}"/>
              </a:ext>
            </a:extLst>
          </p:cNvPr>
          <p:cNvSpPr>
            <a:spLocks noGrp="1"/>
          </p:cNvSpPr>
          <p:nvPr>
            <p:ph type="title"/>
          </p:nvPr>
        </p:nvSpPr>
        <p:spPr>
          <a:xfrm>
            <a:off x="5161935" y="259108"/>
            <a:ext cx="6827971" cy="2378075"/>
          </a:xfrm>
        </p:spPr>
        <p:txBody>
          <a:bodyPr>
            <a:noAutofit/>
          </a:bodyPr>
          <a:lstStyle/>
          <a:p>
            <a:pPr algn="just"/>
            <a:r>
              <a:rPr lang="ru-RU" sz="2400" dirty="0">
                <a:latin typeface="Times New Roman" panose="02020603050405020304" pitchFamily="18" charset="0"/>
                <a:cs typeface="Times New Roman" panose="02020603050405020304" pitchFamily="18" charset="0"/>
              </a:rPr>
              <a:t>Она рассказала о том, что АО «Зеленодольский завод имени A.M. Горького» является одним из крупнейших и стратегически важных судостроительных предприятий России.  Девушка рассказала о своей занимаемой должности и объяснила о том, как важно иметь образование.</a:t>
            </a:r>
          </a:p>
        </p:txBody>
      </p:sp>
      <p:pic>
        <p:nvPicPr>
          <p:cNvPr id="3" name="Picture 4">
            <a:extLst>
              <a:ext uri="{FF2B5EF4-FFF2-40B4-BE49-F238E27FC236}">
                <a16:creationId xmlns:a16="http://schemas.microsoft.com/office/drawing/2014/main" id="{9BB28D40-FC07-48D7-90DA-DF848C19B5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484" y="383731"/>
            <a:ext cx="4270953" cy="365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s://avatars.mds.yandex.net/i?id=6a2ee2f4aa469c4ab1c48d3ee0a097ff_l-4446390-images-thumbs&amp;n=13">
            <a:extLst>
              <a:ext uri="{FF2B5EF4-FFF2-40B4-BE49-F238E27FC236}">
                <a16:creationId xmlns:a16="http://schemas.microsoft.com/office/drawing/2014/main" id="{FCDA494D-38B3-470E-BC97-49DF05323F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2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723284" y="2832252"/>
            <a:ext cx="4957968" cy="365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5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ADFAD0-A662-4CAA-8A38-98D3379C1CF1}"/>
              </a:ext>
            </a:extLst>
          </p:cNvPr>
          <p:cNvSpPr>
            <a:spLocks noGrp="1"/>
          </p:cNvSpPr>
          <p:nvPr>
            <p:ph type="title"/>
          </p:nvPr>
        </p:nvSpPr>
        <p:spPr>
          <a:xfrm>
            <a:off x="405848" y="166343"/>
            <a:ext cx="11380304" cy="1834735"/>
          </a:xfrm>
        </p:spPr>
        <p:txBody>
          <a:bodyPr>
            <a:normAutofit/>
          </a:bodyPr>
          <a:lstStyle/>
          <a:p>
            <a:pPr algn="just"/>
            <a:r>
              <a:rPr lang="ru-RU" sz="2400" dirty="0">
                <a:latin typeface="Times New Roman" panose="02020603050405020304" pitchFamily="18" charset="0"/>
                <a:cs typeface="Times New Roman" panose="02020603050405020304" pitchFamily="18" charset="0"/>
              </a:rPr>
              <a:t>Студентка группы ТКПД – 21, Анисимова Дарья, проходит в филиале целевое обучение. Девушка рассказала о </a:t>
            </a:r>
            <a:r>
              <a:rPr lang="ru-RU" sz="2400" dirty="0" err="1">
                <a:latin typeface="Times New Roman" panose="02020603050405020304" pitchFamily="18" charset="0"/>
                <a:cs typeface="Times New Roman" panose="02020603050405020304" pitchFamily="18" charset="0"/>
              </a:rPr>
              <a:t>Набережночелнинском</a:t>
            </a:r>
            <a:r>
              <a:rPr lang="ru-RU" sz="2400" dirty="0">
                <a:latin typeface="Times New Roman" panose="02020603050405020304" pitchFamily="18" charset="0"/>
                <a:cs typeface="Times New Roman" panose="02020603050405020304" pitchFamily="18" charset="0"/>
              </a:rPr>
              <a:t> картонно-бумажном комбинате им. </a:t>
            </a:r>
            <a:r>
              <a:rPr lang="ru-RU" sz="2400" dirty="0" err="1">
                <a:latin typeface="Times New Roman" panose="02020603050405020304" pitchFamily="18" charset="0"/>
                <a:cs typeface="Times New Roman" panose="02020603050405020304" pitchFamily="18" charset="0"/>
              </a:rPr>
              <a:t>С.П.Титова</a:t>
            </a:r>
            <a:r>
              <a:rPr lang="ru-RU" sz="2400" dirty="0">
                <a:latin typeface="Times New Roman" panose="02020603050405020304" pitchFamily="18" charset="0"/>
                <a:cs typeface="Times New Roman" panose="02020603050405020304" pitchFamily="18" charset="0"/>
              </a:rPr>
              <a:t>. Оказывается, комбинат – признанный лидер отрасли по внедрению инновационных технологий и оборудования.</a:t>
            </a:r>
          </a:p>
        </p:txBody>
      </p:sp>
      <p:pic>
        <p:nvPicPr>
          <p:cNvPr id="4" name="Рисунок 3">
            <a:extLst>
              <a:ext uri="{FF2B5EF4-FFF2-40B4-BE49-F238E27FC236}">
                <a16:creationId xmlns:a16="http://schemas.microsoft.com/office/drawing/2014/main" id="{6C489367-E5E0-42C0-913B-535BB8869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96" y="2120346"/>
            <a:ext cx="5415721" cy="4061791"/>
          </a:xfrm>
          <a:prstGeom prst="rect">
            <a:avLst/>
          </a:prstGeom>
        </p:spPr>
      </p:pic>
      <p:pic>
        <p:nvPicPr>
          <p:cNvPr id="5" name="Объект 4">
            <a:extLst>
              <a:ext uri="{FF2B5EF4-FFF2-40B4-BE49-F238E27FC236}">
                <a16:creationId xmlns:a16="http://schemas.microsoft.com/office/drawing/2014/main" id="{C7E1AAA6-741C-4653-87E3-C6048D02E4DD}"/>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6096000" y="2120347"/>
            <a:ext cx="5754204" cy="4061791"/>
          </a:xfrm>
          <a:prstGeom prst="rect">
            <a:avLst/>
          </a:prstGeom>
        </p:spPr>
      </p:pic>
    </p:spTree>
    <p:extLst>
      <p:ext uri="{BB962C8B-B14F-4D97-AF65-F5344CB8AC3E}">
        <p14:creationId xmlns:p14="http://schemas.microsoft.com/office/powerpoint/2010/main" val="4246087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2041CE-2AE9-45FE-BCE4-3809DE86976C}"/>
              </a:ext>
            </a:extLst>
          </p:cNvPr>
          <p:cNvSpPr>
            <a:spLocks noGrp="1"/>
          </p:cNvSpPr>
          <p:nvPr>
            <p:ph type="title"/>
          </p:nvPr>
        </p:nvSpPr>
        <p:spPr>
          <a:xfrm>
            <a:off x="757032" y="234218"/>
            <a:ext cx="5338968" cy="2192544"/>
          </a:xfrm>
        </p:spPr>
        <p:txBody>
          <a:bodyPr>
            <a:normAutofit/>
          </a:bodyPr>
          <a:lstStyle/>
          <a:p>
            <a:pPr algn="just"/>
            <a:r>
              <a:rPr lang="ru-RU" sz="2400" dirty="0">
                <a:latin typeface="Times New Roman" panose="02020603050405020304" pitchFamily="18" charset="0"/>
                <a:cs typeface="Times New Roman" panose="02020603050405020304" pitchFamily="18" charset="0"/>
              </a:rPr>
              <a:t>Дарья выбрала именно эту специальность, потому что считает КБК очень надежным, стабильным местом в своем городе. </a:t>
            </a:r>
          </a:p>
        </p:txBody>
      </p:sp>
      <p:pic>
        <p:nvPicPr>
          <p:cNvPr id="3" name="Объект 4">
            <a:extLst>
              <a:ext uri="{FF2B5EF4-FFF2-40B4-BE49-F238E27FC236}">
                <a16:creationId xmlns:a16="http://schemas.microsoft.com/office/drawing/2014/main" id="{96EF1B22-313C-45F4-BEE0-54693D5E74C8}"/>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6853030" y="333513"/>
            <a:ext cx="4369905" cy="2913270"/>
          </a:xfrm>
          <a:prstGeom prst="rect">
            <a:avLst/>
          </a:prstGeom>
        </p:spPr>
      </p:pic>
      <p:pic>
        <p:nvPicPr>
          <p:cNvPr id="4" name="Объект 4">
            <a:extLst>
              <a:ext uri="{FF2B5EF4-FFF2-40B4-BE49-F238E27FC236}">
                <a16:creationId xmlns:a16="http://schemas.microsoft.com/office/drawing/2014/main" id="{A66B77B3-BA12-47D7-A42D-D7DF450128E0}"/>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5696966" y="3611218"/>
            <a:ext cx="4691081" cy="3158352"/>
          </a:xfrm>
          <a:prstGeom prst="rect">
            <a:avLst/>
          </a:prstGeom>
        </p:spPr>
      </p:pic>
      <p:pic>
        <p:nvPicPr>
          <p:cNvPr id="5" name="Объект 4">
            <a:extLst>
              <a:ext uri="{FF2B5EF4-FFF2-40B4-BE49-F238E27FC236}">
                <a16:creationId xmlns:a16="http://schemas.microsoft.com/office/drawing/2014/main" id="{6CC3B5E7-A945-49F0-A424-E4C18F457803}"/>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540771" y="2426762"/>
            <a:ext cx="4832241" cy="3222124"/>
          </a:xfrm>
          <a:prstGeom prst="rect">
            <a:avLst/>
          </a:prstGeom>
        </p:spPr>
      </p:pic>
    </p:spTree>
    <p:extLst>
      <p:ext uri="{BB962C8B-B14F-4D97-AF65-F5344CB8AC3E}">
        <p14:creationId xmlns:p14="http://schemas.microsoft.com/office/powerpoint/2010/main" val="348928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CE31EF-BAF7-46C1-8276-BCA86FE86DC6}"/>
              </a:ext>
            </a:extLst>
          </p:cNvPr>
          <p:cNvSpPr>
            <a:spLocks noGrp="1"/>
          </p:cNvSpPr>
          <p:nvPr>
            <p:ph type="title"/>
          </p:nvPr>
        </p:nvSpPr>
        <p:spPr>
          <a:xfrm>
            <a:off x="471948" y="365125"/>
            <a:ext cx="11004434" cy="1887745"/>
          </a:xfrm>
        </p:spPr>
        <p:txBody>
          <a:bodyPr>
            <a:normAutofit/>
          </a:bodyPr>
          <a:lstStyle/>
          <a:p>
            <a:pPr algn="just"/>
            <a:r>
              <a:rPr lang="ru-RU" sz="2400" dirty="0">
                <a:latin typeface="Times New Roman" panose="02020603050405020304" pitchFamily="18" charset="0"/>
                <a:cs typeface="Times New Roman" panose="02020603050405020304" pitchFamily="18" charset="0"/>
              </a:rPr>
              <a:t>Из этого классного часа мы поняли как важно иметь образование. Насколько сложная работа техника – технолога, и как она важна. Мы гордимся выбором своей профессии и надеемся, что у нас получится развиться в ней.</a:t>
            </a:r>
          </a:p>
        </p:txBody>
      </p:sp>
      <p:pic>
        <p:nvPicPr>
          <p:cNvPr id="6" name="Рисунок 5">
            <a:extLst>
              <a:ext uri="{FF2B5EF4-FFF2-40B4-BE49-F238E27FC236}">
                <a16:creationId xmlns:a16="http://schemas.microsoft.com/office/drawing/2014/main" id="{9BE90BE1-A0EA-4EA3-A587-7B23ABEAB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7" y="2477467"/>
            <a:ext cx="4982817" cy="3737113"/>
          </a:xfrm>
          <a:prstGeom prst="rect">
            <a:avLst/>
          </a:prstGeom>
        </p:spPr>
      </p:pic>
      <p:pic>
        <p:nvPicPr>
          <p:cNvPr id="8" name="Рисунок 7">
            <a:extLst>
              <a:ext uri="{FF2B5EF4-FFF2-40B4-BE49-F238E27FC236}">
                <a16:creationId xmlns:a16="http://schemas.microsoft.com/office/drawing/2014/main" id="{6F4BDBEE-83AB-4588-B550-61FFE4DDE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567" y="2477468"/>
            <a:ext cx="4982815" cy="3737112"/>
          </a:xfrm>
          <a:prstGeom prst="rect">
            <a:avLst/>
          </a:prstGeom>
        </p:spPr>
      </p:pic>
    </p:spTree>
    <p:extLst>
      <p:ext uri="{BB962C8B-B14F-4D97-AF65-F5344CB8AC3E}">
        <p14:creationId xmlns:p14="http://schemas.microsoft.com/office/powerpoint/2010/main" val="17319539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1749</TotalTime>
  <Words>229</Words>
  <Application>Microsoft Office PowerPoint</Application>
  <PresentationFormat>Широкоэкранный</PresentationFormat>
  <Paragraphs>8</Paragraphs>
  <Slides>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Calibri</vt:lpstr>
      <vt:lpstr>Calibri Light</vt:lpstr>
      <vt:lpstr>Times New Roman</vt:lpstr>
      <vt:lpstr>Тема Office</vt:lpstr>
      <vt:lpstr>24 ноября в Волжском филиале «ПГТУ» состоялся классный час на тему «Наставник в моей будущей профессии. Введение в специальность».</vt:lpstr>
      <vt:lpstr>Выступила студентка группы ТКПД – 11 Тимофеева Аделина. Она рассказала, что работает на Марийском Целлюлозно-Бумажном Комбинате. Мы узнали историю открытия, развития комбината.</vt:lpstr>
      <vt:lpstr>Аделина рассказала, в чем заключается ее работа, как производится бумага. Так же свою речь она дополнила интересными фактами про комбинат. Например, мы узнали, что при Д.Г.Вяткине было построено от МЦБК новое здание Дворца Культуры.</vt:lpstr>
      <vt:lpstr>Игнатова Олеся, студентка группы ТКПД – 11, работает на заводе имени Горького. Ее работа связана с судостроением гражданских и военных судов.</vt:lpstr>
      <vt:lpstr>Она рассказала о том, что АО «Зеленодольский завод имени A.M. Горького» является одним из крупнейших и стратегически важных судостроительных предприятий России.  Девушка рассказала о своей занимаемой должности и объяснила о том, как важно иметь образование.</vt:lpstr>
      <vt:lpstr>Студентка группы ТКПД – 21, Анисимова Дарья, проходит в филиале целевое обучение. Девушка рассказала о Набережночелнинском картонно-бумажном комбинате им. С.П.Титова. Оказывается, комбинат – признанный лидер отрасли по внедрению инновационных технологий и оборудования.</vt:lpstr>
      <vt:lpstr>Дарья выбрала именно эту специальность, потому что считает КБК очень надежным, стабильным местом в своем городе. </vt:lpstr>
      <vt:lpstr>Из этого классного часа мы поняли как важно иметь образование. Насколько сложная работа техника – технолога, и как она важна. Мы гордимся выбором своей профессии и надеемся, что у нас получится развиться в ней.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 ноября в Волжском филиале «ПГТУ» состоялся классный час на тему «Наставник в моей будущей профессии. Введение в специальность».</dc:title>
  <dc:creator>istakova.katya@mail.ru</dc:creator>
  <cp:lastModifiedBy>Администратор</cp:lastModifiedBy>
  <cp:revision>6</cp:revision>
  <dcterms:created xsi:type="dcterms:W3CDTF">2023-11-28T14:11:02Z</dcterms:created>
  <dcterms:modified xsi:type="dcterms:W3CDTF">2023-12-04T09:16:08Z</dcterms:modified>
</cp:coreProperties>
</file>